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789738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format des notes</a:t>
            </a:r>
          </a:p>
        </p:txBody>
      </p:sp>
      <p:sp>
        <p:nvSpPr>
          <p:cNvPr id="9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&lt;en-tête&gt;</a:t>
            </a:r>
          </a:p>
        </p:txBody>
      </p:sp>
      <p:sp>
        <p:nvSpPr>
          <p:cNvPr id="92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</a:p>
        </p:txBody>
      </p:sp>
      <p:sp>
        <p:nvSpPr>
          <p:cNvPr id="93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</a:p>
        </p:txBody>
      </p:sp>
      <p:sp>
        <p:nvSpPr>
          <p:cNvPr id="94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D67C413C-8F67-4F5C-82AF-BA8C948CE2EE}" type="slidenum"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4783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body"/>
          </p:nvPr>
        </p:nvSpPr>
        <p:spPr>
          <a:xfrm>
            <a:off x="679320" y="4716360"/>
            <a:ext cx="5428800" cy="44665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3846600" y="9431280"/>
            <a:ext cx="2939400" cy="49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7A46F22-9FD3-4433-BB36-3D57EDFBEB5A}" type="slidenum">
              <a:rPr lang="fr-F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3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4753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body"/>
          </p:nvPr>
        </p:nvSpPr>
        <p:spPr>
          <a:xfrm>
            <a:off x="679320" y="4716360"/>
            <a:ext cx="5428800" cy="44665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3846600" y="9431280"/>
            <a:ext cx="2939400" cy="49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4B3BBB3-8E89-45FA-BE2E-69524D4F97EF}" type="slidenum">
              <a:rPr lang="fr-F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5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7234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body"/>
          </p:nvPr>
        </p:nvSpPr>
        <p:spPr>
          <a:xfrm>
            <a:off x="679320" y="4716360"/>
            <a:ext cx="5428800" cy="44665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3846600" y="9431280"/>
            <a:ext cx="2939400" cy="49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7400580-88FD-499D-AAFA-49E61C3C925F}" type="slidenum">
              <a:rPr lang="fr-F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6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2400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body"/>
          </p:nvPr>
        </p:nvSpPr>
        <p:spPr>
          <a:xfrm>
            <a:off x="679320" y="4716360"/>
            <a:ext cx="5428800" cy="44665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3846600" y="9431280"/>
            <a:ext cx="2939400" cy="49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3B2656D-5DB8-4EF4-BC1A-68F20F972348}" type="slidenum">
              <a:rPr lang="fr-F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9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3866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body"/>
          </p:nvPr>
        </p:nvSpPr>
        <p:spPr>
          <a:xfrm>
            <a:off x="679320" y="4716360"/>
            <a:ext cx="5428800" cy="44665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3846600" y="9431280"/>
            <a:ext cx="2939400" cy="49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F6F02E2-43E2-4F6C-A4E2-69597C034D70}" type="slidenum">
              <a:rPr lang="fr-F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10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1116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body"/>
          </p:nvPr>
        </p:nvSpPr>
        <p:spPr>
          <a:xfrm>
            <a:off x="679320" y="4716360"/>
            <a:ext cx="5428800" cy="44665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3846600" y="9431280"/>
            <a:ext cx="2939400" cy="49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141B806A-9559-4753-B163-C06CF37FC170}" type="slidenum">
              <a:rPr lang="fr-F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11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425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3" name="Image 42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44" name="Image 43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8" name="Image 87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89" name="Image 88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/>
          <p:cNvSpPr/>
          <p:nvPr/>
        </p:nvSpPr>
        <p:spPr>
          <a:xfrm>
            <a:off x="0" y="0"/>
            <a:ext cx="283680" cy="531360"/>
          </a:xfrm>
          <a:prstGeom prst="rect">
            <a:avLst/>
          </a:prstGeom>
          <a:gradFill>
            <a:gsLst>
              <a:gs pos="0">
                <a:schemeClr val="folHlink"/>
              </a:gs>
              <a:gs pos="100000">
                <a:schemeClr val="bg1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2"/>
          <p:cNvSpPr/>
          <p:nvPr/>
        </p:nvSpPr>
        <p:spPr>
          <a:xfrm>
            <a:off x="412920" y="135000"/>
            <a:ext cx="8728920" cy="27252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1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409680" y="135000"/>
            <a:ext cx="136080" cy="138960"/>
          </a:xfrm>
          <a:prstGeom prst="rect">
            <a:avLst/>
          </a:prstGeom>
          <a:solidFill>
            <a:schemeClr val="folHlink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547560" y="0"/>
            <a:ext cx="137520" cy="136080"/>
          </a:xfrm>
          <a:prstGeom prst="rect">
            <a:avLst/>
          </a:prstGeom>
          <a:solidFill>
            <a:schemeClr val="folHlink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547560" y="135000"/>
            <a:ext cx="137520" cy="13896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274680" y="274680"/>
            <a:ext cx="134280" cy="136080"/>
          </a:xfrm>
          <a:prstGeom prst="rect">
            <a:avLst/>
          </a:prstGeom>
          <a:solidFill>
            <a:schemeClr val="folHlink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131760" y="136440"/>
            <a:ext cx="138960" cy="136080"/>
          </a:xfrm>
          <a:prstGeom prst="rect">
            <a:avLst/>
          </a:prstGeom>
          <a:solidFill>
            <a:schemeClr val="bg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409680" y="271440"/>
            <a:ext cx="136080" cy="13608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274680" y="409680"/>
            <a:ext cx="134280" cy="13428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PlaceHolder 10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</a:p>
        </p:txBody>
      </p:sp>
      <p:sp>
        <p:nvSpPr>
          <p:cNvPr id="10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0"/>
            <a:ext cx="283680" cy="531360"/>
          </a:xfrm>
          <a:prstGeom prst="rect">
            <a:avLst/>
          </a:prstGeom>
          <a:gradFill>
            <a:gsLst>
              <a:gs pos="0">
                <a:schemeClr val="folHlink"/>
              </a:gs>
              <a:gs pos="100000">
                <a:schemeClr val="bg1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412920" y="135000"/>
            <a:ext cx="8728920" cy="27252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1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409680" y="135000"/>
            <a:ext cx="136080" cy="138960"/>
          </a:xfrm>
          <a:prstGeom prst="rect">
            <a:avLst/>
          </a:prstGeom>
          <a:solidFill>
            <a:schemeClr val="folHlink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547560" y="0"/>
            <a:ext cx="137520" cy="136080"/>
          </a:xfrm>
          <a:prstGeom prst="rect">
            <a:avLst/>
          </a:prstGeom>
          <a:solidFill>
            <a:schemeClr val="folHlink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5"/>
          <p:cNvSpPr/>
          <p:nvPr/>
        </p:nvSpPr>
        <p:spPr>
          <a:xfrm>
            <a:off x="547560" y="135000"/>
            <a:ext cx="137520" cy="13896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6"/>
          <p:cNvSpPr/>
          <p:nvPr/>
        </p:nvSpPr>
        <p:spPr>
          <a:xfrm>
            <a:off x="274680" y="274680"/>
            <a:ext cx="134280" cy="136080"/>
          </a:xfrm>
          <a:prstGeom prst="rect">
            <a:avLst/>
          </a:prstGeom>
          <a:solidFill>
            <a:schemeClr val="folHlink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7"/>
          <p:cNvSpPr/>
          <p:nvPr/>
        </p:nvSpPr>
        <p:spPr>
          <a:xfrm>
            <a:off x="131760" y="136440"/>
            <a:ext cx="138960" cy="136080"/>
          </a:xfrm>
          <a:prstGeom prst="rect">
            <a:avLst/>
          </a:prstGeom>
          <a:solidFill>
            <a:schemeClr val="bg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8"/>
          <p:cNvSpPr/>
          <p:nvPr/>
        </p:nvSpPr>
        <p:spPr>
          <a:xfrm>
            <a:off x="409680" y="271440"/>
            <a:ext cx="136080" cy="13608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9"/>
          <p:cNvSpPr/>
          <p:nvPr/>
        </p:nvSpPr>
        <p:spPr>
          <a:xfrm>
            <a:off x="274680" y="409680"/>
            <a:ext cx="134280" cy="13428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PlaceHolder 10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</a:p>
        </p:txBody>
      </p:sp>
      <p:sp>
        <p:nvSpPr>
          <p:cNvPr id="55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1115640" y="476640"/>
            <a:ext cx="6838560" cy="2662200"/>
          </a:xfrm>
          <a:prstGeom prst="rect">
            <a:avLst/>
          </a:prstGeom>
          <a:solidFill>
            <a:srgbClr val="CACA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fr-FR" sz="3600" b="0" strike="noStrike" spc="-1" dirty="0" smtClean="0">
                <a:solidFill>
                  <a:srgbClr val="0000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Modification des Itinéraires VFR</a:t>
            </a:r>
          </a:p>
          <a:p>
            <a:pPr algn="ctr"/>
            <a:r>
              <a:rPr lang="fr-FR" sz="3600" b="0" strike="noStrike" spc="-1" dirty="0" smtClean="0">
                <a:solidFill>
                  <a:srgbClr val="0000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à partir du 10 </a:t>
            </a:r>
            <a:r>
              <a:rPr lang="fr-FR" sz="3600" b="0" strike="noStrike" spc="-1" dirty="0">
                <a:solidFill>
                  <a:srgbClr val="0000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novembre </a:t>
            </a:r>
            <a:r>
              <a:rPr lang="fr-FR" sz="3600" b="0" strike="noStrike" spc="-1" dirty="0" smtClean="0">
                <a:solidFill>
                  <a:srgbClr val="0000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2016</a:t>
            </a:r>
          </a:p>
          <a:p>
            <a:endParaRPr lang="fr-FR" sz="3600" b="0" strike="noStrike" spc="-1" dirty="0" smtClean="0">
              <a:solidFill>
                <a:srgbClr val="00007D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ctr"/>
            <a:r>
              <a:rPr lang="fr-FR" sz="3600" b="0" strike="noStrike" spc="-1" dirty="0" smtClean="0">
                <a:solidFill>
                  <a:srgbClr val="0000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LFML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6" name="Picture 8"/>
          <p:cNvPicPr/>
          <p:nvPr/>
        </p:nvPicPr>
        <p:blipFill>
          <a:blip r:embed="rId2"/>
          <a:stretch/>
        </p:blipFill>
        <p:spPr>
          <a:xfrm>
            <a:off x="1115640" y="2924944"/>
            <a:ext cx="6838560" cy="3789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467640" y="548640"/>
            <a:ext cx="8227440" cy="13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fr-FR" sz="4000" b="0" strike="noStrike" spc="-1">
                <a:solidFill>
                  <a:srgbClr val="00005E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Modification des points VFR :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827640" y="2421000"/>
            <a:ext cx="7270560" cy="3526200"/>
          </a:xfrm>
          <a:prstGeom prst="rect">
            <a:avLst/>
          </a:prstGeom>
          <a:solidFill>
            <a:srgbClr val="E8E8F1"/>
          </a:solidFill>
          <a:ln w="9360">
            <a:solidFill>
              <a:srgbClr val="3333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fr-FR" sz="7200" b="0" strike="noStrike" spc="-1" dirty="0" smtClean="0">
                <a:solidFill>
                  <a:srgbClr val="00005E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 Sud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 1"/>
          <p:cNvPicPr/>
          <p:nvPr/>
        </p:nvPicPr>
        <p:blipFill>
          <a:blip r:embed="rId3"/>
          <a:stretch/>
        </p:blipFill>
        <p:spPr>
          <a:xfrm>
            <a:off x="1494000" y="1268640"/>
            <a:ext cx="6533640" cy="5043240"/>
          </a:xfrm>
          <a:prstGeom prst="rect">
            <a:avLst/>
          </a:prstGeom>
          <a:ln>
            <a:noFill/>
          </a:ln>
        </p:spPr>
      </p:pic>
      <p:sp>
        <p:nvSpPr>
          <p:cNvPr id="136" name="CustomShape 1"/>
          <p:cNvSpPr/>
          <p:nvPr/>
        </p:nvSpPr>
        <p:spPr>
          <a:xfrm>
            <a:off x="395280" y="260280"/>
            <a:ext cx="8567280" cy="808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000" b="0" strike="noStrike" spc="-1">
                <a:solidFill>
                  <a:srgbClr val="00005E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Visualisation des nouveaux points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179640" y="1760040"/>
            <a:ext cx="2518200" cy="200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Déplacement au Sud de l’itinéraire SW - 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Altérations :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SW : 0,35 NM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S : 0,80 NM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SA : 0,62 NM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2195640" y="4503240"/>
            <a:ext cx="681840" cy="393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SW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4"/>
          <p:cNvSpPr/>
          <p:nvPr/>
        </p:nvSpPr>
        <p:spPr>
          <a:xfrm>
            <a:off x="2699640" y="4056480"/>
            <a:ext cx="645840" cy="393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SW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5"/>
          <p:cNvSpPr/>
          <p:nvPr/>
        </p:nvSpPr>
        <p:spPr>
          <a:xfrm>
            <a:off x="6771600" y="2205000"/>
            <a:ext cx="565560" cy="393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6"/>
          <p:cNvSpPr/>
          <p:nvPr/>
        </p:nvSpPr>
        <p:spPr>
          <a:xfrm>
            <a:off x="6372360" y="4307760"/>
            <a:ext cx="377280" cy="393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7"/>
          <p:cNvSpPr/>
          <p:nvPr/>
        </p:nvSpPr>
        <p:spPr>
          <a:xfrm>
            <a:off x="6660360" y="1760040"/>
            <a:ext cx="565560" cy="393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8"/>
          <p:cNvSpPr/>
          <p:nvPr/>
        </p:nvSpPr>
        <p:spPr>
          <a:xfrm>
            <a:off x="5940000" y="4013280"/>
            <a:ext cx="341280" cy="393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457200" y="188640"/>
            <a:ext cx="8227440" cy="172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fr-FR" sz="3600" b="0" strike="noStrike" spc="-1" dirty="0">
                <a:solidFill>
                  <a:srgbClr val="00005E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Visualisation des nouveaux points </a:t>
            </a:r>
            <a:r>
              <a:rPr lang="fr-FR" sz="3600" b="0" strike="noStrike" spc="-1" dirty="0" smtClean="0">
                <a:solidFill>
                  <a:srgbClr val="00005E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</a:t>
            </a:r>
            <a:r>
              <a:rPr lang="fr-FR" sz="3600" b="1" strike="noStrike" spc="-1" dirty="0" smtClean="0">
                <a:solidFill>
                  <a:srgbClr val="00005E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</a:t>
            </a:r>
            <a:endParaRPr lang="fr-FR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467640" y="2378880"/>
            <a:ext cx="8278920" cy="4360320"/>
          </a:xfrm>
          <a:prstGeom prst="rect">
            <a:avLst/>
          </a:prstGeom>
          <a:solidFill>
            <a:srgbClr val="E8E8F1"/>
          </a:solidFill>
          <a:ln w="9360">
            <a:solidFill>
              <a:srgbClr val="3333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80000"/>
              </a:lnSpc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46" name="Table 3"/>
          <p:cNvGraphicFramePr/>
          <p:nvPr/>
        </p:nvGraphicFramePr>
        <p:xfrm>
          <a:off x="467640" y="2174040"/>
          <a:ext cx="8136720" cy="722376"/>
        </p:xfrm>
        <a:graphic>
          <a:graphicData uri="http://schemas.openxmlformats.org/drawingml/2006/table">
            <a:tbl>
              <a:tblPr/>
              <a:tblGrid>
                <a:gridCol w="1512000"/>
                <a:gridCol w="1852200"/>
                <a:gridCol w="2459520"/>
                <a:gridCol w="2313000"/>
              </a:tblGrid>
              <a:tr h="535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1000 ft min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1500 ft max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100°/4,5 NM MTG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43°22‘26,68"N - 005°11‘16,56" E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Est de Châteauneuf les Martigues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999FF"/>
                    </a:solidFill>
                  </a:tcPr>
                </a:tc>
              </a:tr>
            </a:tbl>
          </a:graphicData>
        </a:graphic>
      </p:graphicFrame>
      <p:pic>
        <p:nvPicPr>
          <p:cNvPr id="147" name="Image 1"/>
          <p:cNvPicPr/>
          <p:nvPr/>
        </p:nvPicPr>
        <p:blipFill>
          <a:blip r:embed="rId2"/>
          <a:stretch/>
        </p:blipFill>
        <p:spPr>
          <a:xfrm>
            <a:off x="2051640" y="2831760"/>
            <a:ext cx="4945320" cy="390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45">
                                            <p:txEl>
                                              <p:p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45">
                                            <p:txEl>
                                              <p:p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457200" y="188640"/>
            <a:ext cx="8227440" cy="172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fr-FR" sz="3600" b="0" strike="noStrike" spc="-1" dirty="0">
                <a:solidFill>
                  <a:srgbClr val="00005E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Visualisation des nouveaux points </a:t>
            </a:r>
            <a:r>
              <a:rPr lang="fr-FR" sz="3600" b="0" strike="noStrike" spc="-1" dirty="0" smtClean="0">
                <a:solidFill>
                  <a:srgbClr val="00005E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</a:t>
            </a:r>
            <a:r>
              <a:rPr lang="fr-FR" sz="3600" b="1" strike="noStrike" spc="-1" dirty="0" smtClean="0">
                <a:solidFill>
                  <a:srgbClr val="00005E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</a:t>
            </a:r>
            <a:endParaRPr lang="fr-FR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467640" y="2378880"/>
            <a:ext cx="8278920" cy="4360320"/>
          </a:xfrm>
          <a:prstGeom prst="rect">
            <a:avLst/>
          </a:prstGeom>
          <a:solidFill>
            <a:srgbClr val="E8E8F1"/>
          </a:solidFill>
          <a:ln w="9360">
            <a:solidFill>
              <a:srgbClr val="3333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80000"/>
              </a:lnSpc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50" name="Table 3"/>
          <p:cNvGraphicFramePr/>
          <p:nvPr/>
        </p:nvGraphicFramePr>
        <p:xfrm>
          <a:off x="467640" y="2174040"/>
          <a:ext cx="8136720" cy="722376"/>
        </p:xfrm>
        <a:graphic>
          <a:graphicData uri="http://schemas.openxmlformats.org/drawingml/2006/table">
            <a:tbl>
              <a:tblPr/>
              <a:tblGrid>
                <a:gridCol w="1512000"/>
                <a:gridCol w="1852200"/>
                <a:gridCol w="2459520"/>
                <a:gridCol w="2313000"/>
              </a:tblGrid>
              <a:tr h="535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1000 ft mini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1500 ft max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137°/5,1 NM MTG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43°19‘28"N - 005°10‘20" E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Carry-le-Rouet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999FF"/>
                    </a:solidFill>
                  </a:tcPr>
                </a:tc>
              </a:tr>
            </a:tbl>
          </a:graphicData>
        </a:graphic>
      </p:graphicFrame>
      <p:pic>
        <p:nvPicPr>
          <p:cNvPr id="151" name="Image 1"/>
          <p:cNvPicPr/>
          <p:nvPr/>
        </p:nvPicPr>
        <p:blipFill>
          <a:blip r:embed="rId2"/>
          <a:stretch/>
        </p:blipFill>
        <p:spPr>
          <a:xfrm>
            <a:off x="2123640" y="2853000"/>
            <a:ext cx="4877280" cy="3885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49">
                                            <p:txEl>
                                              <p:p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49">
                                            <p:txEl>
                                              <p:p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467640" y="2349000"/>
            <a:ext cx="8278920" cy="4360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1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80000"/>
              </a:lnSpc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457200" y="188640"/>
            <a:ext cx="8227440" cy="172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fr-FR" sz="3600" b="0" strike="noStrike" spc="-1" dirty="0">
                <a:solidFill>
                  <a:srgbClr val="00005E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Visualisation des nouveaux points </a:t>
            </a:r>
            <a:r>
              <a:rPr lang="fr-FR" sz="3600" b="0" strike="noStrike" spc="-1" dirty="0" smtClean="0">
                <a:solidFill>
                  <a:srgbClr val="00005E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</a:t>
            </a:r>
            <a:r>
              <a:rPr lang="fr-FR" sz="3600" b="1" strike="noStrike" spc="-1" dirty="0" smtClean="0">
                <a:solidFill>
                  <a:srgbClr val="00005E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SW</a:t>
            </a:r>
            <a:endParaRPr lang="fr-FR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54" name="Table 3"/>
          <p:cNvGraphicFramePr/>
          <p:nvPr/>
        </p:nvGraphicFramePr>
        <p:xfrm>
          <a:off x="467640" y="2174040"/>
          <a:ext cx="8136720" cy="722376"/>
        </p:xfrm>
        <a:graphic>
          <a:graphicData uri="http://schemas.openxmlformats.org/drawingml/2006/table">
            <a:tbl>
              <a:tblPr/>
              <a:tblGrid>
                <a:gridCol w="1512000"/>
                <a:gridCol w="1852200"/>
                <a:gridCol w="2459520"/>
                <a:gridCol w="2313000"/>
              </a:tblGrid>
              <a:tr h="535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700 ft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208°/4,2 NM MTG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43°19‘28"N - 005°02‘30" E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Carro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999FF"/>
                    </a:solidFill>
                  </a:tcPr>
                </a:tc>
              </a:tr>
            </a:tbl>
          </a:graphicData>
        </a:graphic>
      </p:graphicFrame>
      <p:pic>
        <p:nvPicPr>
          <p:cNvPr id="155" name="Image 3"/>
          <p:cNvPicPr/>
          <p:nvPr/>
        </p:nvPicPr>
        <p:blipFill>
          <a:blip r:embed="rId2"/>
          <a:stretch/>
        </p:blipFill>
        <p:spPr>
          <a:xfrm>
            <a:off x="1943640" y="2853000"/>
            <a:ext cx="4845960" cy="3813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52">
                                            <p:txEl>
                                              <p:p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52">
                                            <p:txEl>
                                              <p:p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457200" y="188640"/>
            <a:ext cx="8227440" cy="13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600" b="0" strike="noStrike" spc="-1" dirty="0">
                <a:solidFill>
                  <a:srgbClr val="00005E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Texte VFR : modifications </a:t>
            </a:r>
            <a:r>
              <a:rPr lang="fr-FR" sz="3600" b="0" strike="noStrike" spc="-1" dirty="0" smtClean="0">
                <a:solidFill>
                  <a:srgbClr val="00005E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VAC LFML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57200" y="1340640"/>
            <a:ext cx="8227440" cy="5254560"/>
          </a:xfrm>
          <a:prstGeom prst="rect">
            <a:avLst/>
          </a:prstGeom>
          <a:solidFill>
            <a:srgbClr val="E8E8F1"/>
          </a:solidFill>
          <a:ln w="9360">
            <a:solidFill>
              <a:srgbClr val="3333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0920">
              <a:lnSpc>
                <a:spcPct val="100000"/>
              </a:lnSpc>
              <a:buClr>
                <a:srgbClr val="00007D"/>
              </a:buClr>
              <a:buSzPct val="75000"/>
              <a:buFont typeface="Wingdings" charset="2"/>
              <a:buChar char=""/>
            </a:pPr>
            <a:r>
              <a:rPr lang="fr-FR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Réunion </a:t>
            </a: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 parties "arrivée" et "transit"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lnSpc>
                <a:spcPct val="100000"/>
              </a:lnSpc>
              <a:buClr>
                <a:srgbClr val="00007D"/>
              </a:buClr>
              <a:buSzPct val="75000"/>
              <a:buFont typeface="Wingdings" charset="2"/>
              <a:buChar char=""/>
            </a:pPr>
            <a:r>
              <a:rPr lang="fr-FR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Présentation </a:t>
            </a: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du tableau des points VFR en début de texte, avec ajouts /modifications de points, ajout de la colonne radial/distance de MTG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lnSpc>
                <a:spcPct val="100000"/>
              </a:lnSpc>
              <a:buClr>
                <a:srgbClr val="00007D"/>
              </a:buClr>
              <a:buSzPct val="75000"/>
              <a:buFont typeface="Wingdings" charset="2"/>
              <a:buChar char=""/>
            </a:pPr>
            <a:r>
              <a:rPr lang="fr-FR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Modifications </a:t>
            </a: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 tableaux des trajectoires d'arrivée, de transit, de départ et des altitudes associées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lnSpc>
                <a:spcPct val="100000"/>
              </a:lnSpc>
              <a:buClr>
                <a:srgbClr val="00007D"/>
              </a:buClr>
              <a:buSzPct val="75000"/>
              <a:buFont typeface="Wingdings" charset="2"/>
              <a:buChar char=""/>
            </a:pPr>
            <a:r>
              <a:rPr lang="fr-FR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Ajout </a:t>
            </a: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 conditions VFR spécial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lnSpc>
                <a:spcPct val="100000"/>
              </a:lnSpc>
              <a:buClr>
                <a:srgbClr val="00007D"/>
              </a:buClr>
              <a:buSzPct val="75000"/>
              <a:buFont typeface="Wingdings" charset="2"/>
              <a:buChar char=""/>
            </a:pPr>
            <a:r>
              <a:rPr lang="fr-FR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Suppression </a:t>
            </a: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du paragraphe sur la séparation IFR/VFR de nuit (SERA)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lnSpc>
                <a:spcPct val="100000"/>
              </a:lnSpc>
              <a:buClr>
                <a:srgbClr val="00007D"/>
              </a:buClr>
              <a:buSzPct val="75000"/>
              <a:buFont typeface="Wingdings" charset="2"/>
              <a:buChar char=""/>
            </a:pPr>
            <a:r>
              <a:rPr lang="fr-FR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Modification </a:t>
            </a: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certaines références de texte SIA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u="sng" strike="noStrike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457200" y="188640"/>
            <a:ext cx="8227440" cy="13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600" b="0" strike="noStrike" spc="-1">
                <a:solidFill>
                  <a:srgbClr val="00005E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Evolutions : points de croisée d’axes ?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107640" y="1845000"/>
            <a:ext cx="8782920" cy="3670200"/>
          </a:xfrm>
          <a:prstGeom prst="rect">
            <a:avLst/>
          </a:prstGeom>
          <a:solidFill>
            <a:srgbClr val="E8E8F1"/>
          </a:solidFill>
          <a:ln w="9360">
            <a:solidFill>
              <a:srgbClr val="3333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lnSpc>
                <a:spcPct val="80000"/>
              </a:lnSpc>
              <a:buClr>
                <a:srgbClr val="00007D"/>
              </a:buClr>
              <a:buSzPct val="75000"/>
              <a:buFont typeface="Wingdings" charset="2"/>
              <a:buChar char=""/>
            </a:pP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Création des points de croisée d’axe à l’étude : conserver NB au Nord et créer un point SB plus proche des pistes que SA ?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57480" lvl="2" indent="-340920">
              <a:lnSpc>
                <a:spcPct val="80000"/>
              </a:lnSpc>
              <a:buClr>
                <a:srgbClr val="00007D"/>
              </a:buClr>
              <a:buSzPct val="75000"/>
              <a:buFont typeface="Wingdings" charset="2"/>
              <a:buChar char=""/>
            </a:pPr>
            <a:r>
              <a:rPr lang="fr-FR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Etude en cours</a:t>
            </a:r>
            <a:endParaRPr lang="fr-FR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71">
                                            <p:txEl>
                                              <p:pRg st="1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71">
                                            <p:txEl>
                                              <p:pRg st="1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467640" y="188640"/>
            <a:ext cx="8227440" cy="13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600" b="0" strike="noStrike" spc="-1">
                <a:solidFill>
                  <a:srgbClr val="00005E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Croisée d’axes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457200" y="1981080"/>
            <a:ext cx="8227440" cy="388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0920">
              <a:lnSpc>
                <a:spcPct val="100000"/>
              </a:lnSpc>
              <a:buClr>
                <a:srgbClr val="00007D"/>
              </a:buClr>
              <a:buSzPct val="75000"/>
              <a:buFont typeface="Wingdings" charset="2"/>
              <a:buChar char="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Provence, la croisée d’axes par un vol VFR est une situation de contrôle sensible en cas de séquence de trafic au départ, mais surtout de trafic et à l’arrivée.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467640" y="188640"/>
            <a:ext cx="8227440" cy="13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600" b="0" strike="noStrike" spc="-1">
                <a:solidFill>
                  <a:srgbClr val="00005E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Croisée d’axes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457200" y="1981080"/>
            <a:ext cx="8227440" cy="388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0920">
              <a:lnSpc>
                <a:spcPct val="100000"/>
              </a:lnSpc>
              <a:buClr>
                <a:srgbClr val="00007D"/>
              </a:buClr>
              <a:buSzPct val="75000"/>
              <a:buFont typeface="Wingdings" charset="2"/>
              <a:buChar char="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 cas de trafic conflictuel au départ, la méthode généralement utilisée est la croisée des axes à l’Est des pistes en QFU 31 et à l’Ouest en QFU 13, voire à la verticale des seuils de piste.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467640" y="188640"/>
            <a:ext cx="8227440" cy="13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600" b="0" strike="noStrike" spc="-1">
                <a:solidFill>
                  <a:srgbClr val="00005E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Croisée d’axes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7" name="Espace réservé du contenu 3"/>
          <p:cNvPicPr/>
          <p:nvPr/>
        </p:nvPicPr>
        <p:blipFill>
          <a:blip r:embed="rId2"/>
          <a:stretch/>
        </p:blipFill>
        <p:spPr>
          <a:xfrm>
            <a:off x="2195640" y="1124640"/>
            <a:ext cx="4894560" cy="5675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67640" y="692640"/>
            <a:ext cx="8206920" cy="5470560"/>
          </a:xfrm>
          <a:prstGeom prst="rect">
            <a:avLst/>
          </a:prstGeom>
          <a:solidFill>
            <a:srgbClr val="E8E8F1"/>
          </a:solidFill>
          <a:ln>
            <a:solidFill>
              <a:srgbClr val="9999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4000" b="0" strike="noStrike" spc="-1" dirty="0">
                <a:solidFill>
                  <a:srgbClr val="0000E5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Introduction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lnSpc>
                <a:spcPct val="100000"/>
              </a:lnSpc>
              <a:buClr>
                <a:srgbClr val="00007D"/>
              </a:buClr>
              <a:buSzPct val="75000"/>
              <a:buFont typeface="Wingdings" charset="2"/>
              <a:buChar char=""/>
            </a:pPr>
            <a:r>
              <a:rPr lang="fr-FR" sz="3200" b="0" strike="noStrike" spc="-1" dirty="0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Modernisation du système, </a:t>
            </a:r>
            <a:r>
              <a:rPr lang="fr-F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 prenant en compte l’avis des usagers et des organismes </a:t>
            </a:r>
            <a:r>
              <a:rPr lang="fr-FR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adjacents</a:t>
            </a:r>
            <a:endParaRPr lang="fr-FR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lnSpc>
                <a:spcPct val="100000"/>
              </a:lnSpc>
              <a:buClr>
                <a:srgbClr val="00007D"/>
              </a:buClr>
              <a:buSzPct val="75000"/>
              <a:buFont typeface="Wingdings" charset="2"/>
              <a:buChar char=""/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343080" indent="-340920">
              <a:lnSpc>
                <a:spcPct val="100000"/>
              </a:lnSpc>
              <a:buClr>
                <a:srgbClr val="00007D"/>
              </a:buClr>
              <a:buSzPct val="75000"/>
              <a:buFont typeface="Wingdings" charset="2"/>
              <a:buChar char=""/>
            </a:pPr>
            <a:r>
              <a:rPr lang="fr-FR" sz="3200" b="0" strike="noStrike" spc="-1" dirty="0" smtClean="0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Éviter </a:t>
            </a:r>
            <a:r>
              <a:rPr lang="fr-FR" sz="3200" b="0" strike="noStrike" spc="-1" dirty="0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survol des villages</a:t>
            </a:r>
            <a:r>
              <a:rPr lang="fr-F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: Lambesc, St-</a:t>
            </a:r>
            <a:r>
              <a:rPr lang="fr-FR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Cannat</a:t>
            </a:r>
            <a:r>
              <a:rPr lang="fr-F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Velaux, </a:t>
            </a:r>
            <a:r>
              <a:rPr lang="fr-FR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Carro</a:t>
            </a:r>
            <a:r>
              <a:rPr lang="fr-F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</a:t>
            </a:r>
            <a:r>
              <a:rPr lang="fr-FR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Sausset</a:t>
            </a:r>
            <a:r>
              <a:rPr lang="fr-F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</a:t>
            </a:r>
            <a:r>
              <a:rPr lang="fr-FR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Carry</a:t>
            </a:r>
          </a:p>
          <a:p>
            <a:pPr marL="343080" indent="-340920">
              <a:lnSpc>
                <a:spcPct val="100000"/>
              </a:lnSpc>
              <a:buClr>
                <a:srgbClr val="00007D"/>
              </a:buClr>
              <a:buSzPct val="75000"/>
              <a:buFont typeface="Wingdings" charset="2"/>
              <a:buChar char=""/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lnSpc>
                <a:spcPct val="100000"/>
              </a:lnSpc>
              <a:buClr>
                <a:srgbClr val="00007D"/>
              </a:buClr>
              <a:buSzPct val="75000"/>
              <a:buFont typeface="Wingdings" charset="2"/>
              <a:buChar char=""/>
            </a:pPr>
            <a:r>
              <a:rPr lang="fr-F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Sortir le </a:t>
            </a:r>
            <a:r>
              <a:rPr lang="fr-FR" sz="3200" b="0" strike="noStrike" spc="-1" dirty="0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point N</a:t>
            </a:r>
            <a:r>
              <a:rPr lang="fr-F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des espaces de LFMY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467640" y="188640"/>
            <a:ext cx="8227440" cy="13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600" b="0" strike="noStrike" spc="-1">
                <a:solidFill>
                  <a:srgbClr val="00005E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Croisée d’axes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9" name="Espace réservé du contenu 2"/>
          <p:cNvPicPr/>
          <p:nvPr/>
        </p:nvPicPr>
        <p:blipFill>
          <a:blip r:embed="rId2"/>
          <a:stretch/>
        </p:blipFill>
        <p:spPr>
          <a:xfrm>
            <a:off x="2195640" y="1196640"/>
            <a:ext cx="4894560" cy="550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467640" y="188640"/>
            <a:ext cx="8227440" cy="13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600" b="0" strike="noStrike" spc="-1">
                <a:solidFill>
                  <a:srgbClr val="00005E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Croisée d’axes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457200" y="1981080"/>
            <a:ext cx="8227440" cy="388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0920">
              <a:lnSpc>
                <a:spcPct val="100000"/>
              </a:lnSpc>
              <a:buClr>
                <a:srgbClr val="00007D"/>
              </a:buClr>
              <a:buSzPct val="75000"/>
              <a:buFont typeface="Wingdings" charset="2"/>
              <a:buChar char=""/>
            </a:pPr>
            <a:r>
              <a:rPr lang="fr-F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 cas de conflit avec une arrivée, les méthodes suivantes sont utilisées </a:t>
            </a:r>
            <a:r>
              <a:rPr lang="fr-FR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</a:p>
          <a:p>
            <a:pPr marL="343080" indent="-340920">
              <a:lnSpc>
                <a:spcPct val="100000"/>
              </a:lnSpc>
              <a:buClr>
                <a:srgbClr val="00007D"/>
              </a:buClr>
              <a:buSzPct val="75000"/>
              <a:buFont typeface="Wingdings" charset="2"/>
              <a:buChar char=""/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1/ </a:t>
            </a:r>
            <a:r>
              <a:rPr lang="fr-FR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Instruction </a:t>
            </a: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croisée d’axe derrière l’a/c conflictuel après acquisition visuelle, si cela ne génère pas un autre conflit…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2/ </a:t>
            </a:r>
            <a:r>
              <a:rPr lang="fr-FR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Instruction </a:t>
            </a: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mise en attente sur un point jusque résolution du conflit. En général NB au Nord, et SA au sud.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467640" y="188640"/>
            <a:ext cx="8227440" cy="13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600" b="0" strike="noStrike" spc="-1">
                <a:solidFill>
                  <a:srgbClr val="00005E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Croisée d’axes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457200" y="1981080"/>
            <a:ext cx="8227440" cy="388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0920">
              <a:lnSpc>
                <a:spcPct val="100000"/>
              </a:lnSpc>
              <a:buClr>
                <a:srgbClr val="00007D"/>
              </a:buClr>
              <a:buSzPct val="75000"/>
              <a:buFont typeface="Wingdings" charset="2"/>
              <a:buChar char=""/>
            </a:pPr>
            <a:r>
              <a:rPr lang="fr-F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croisée d’axe peut être très problématique à LFML en cas de forte séquence à l’arrivée.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lnSpc>
                <a:spcPct val="100000"/>
              </a:lnSpc>
              <a:buClr>
                <a:srgbClr val="00007D"/>
              </a:buClr>
              <a:buSzPct val="75000"/>
              <a:buFont typeface="Wingdings" charset="2"/>
              <a:buChar char=""/>
            </a:pPr>
            <a:endParaRPr lang="fr-FR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343080" indent="-340920">
              <a:lnSpc>
                <a:spcPct val="100000"/>
              </a:lnSpc>
              <a:buClr>
                <a:srgbClr val="00007D"/>
              </a:buClr>
              <a:buSzPct val="75000"/>
              <a:buFont typeface="Wingdings" charset="2"/>
              <a:buChar char=""/>
            </a:pPr>
            <a:r>
              <a:rPr lang="fr-FR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Les </a:t>
            </a:r>
            <a:r>
              <a:rPr lang="fr-F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pilotes doivent être particulièrement attentifs pendant cette phase de vol.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lnSpc>
                <a:spcPct val="100000"/>
              </a:lnSpc>
              <a:buClr>
                <a:srgbClr val="00007D"/>
              </a:buClr>
              <a:buSzPct val="75000"/>
              <a:buFont typeface="Wingdings" charset="2"/>
              <a:buChar char=""/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">
              <a:lnSpc>
                <a:spcPct val="100000"/>
              </a:lnSpc>
              <a:buClr>
                <a:srgbClr val="00007D"/>
              </a:buClr>
              <a:buSzPct val="75000"/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450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fr-FR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FIN DE LA PRESENTATION</a:t>
            </a:r>
            <a:endParaRPr lang="fr-FR" sz="11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45080">
              <a:lnSpc>
                <a:spcPct val="100000"/>
              </a:lnSpc>
              <a:buClr>
                <a:srgbClr val="000000"/>
              </a:buClr>
              <a:buSzPct val="45000"/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467640" y="476640"/>
            <a:ext cx="8567280" cy="573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Cartes VFR : modifications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9" name="Image 2"/>
          <p:cNvPicPr/>
          <p:nvPr/>
        </p:nvPicPr>
        <p:blipFill>
          <a:blip r:embed="rId3"/>
          <a:stretch/>
        </p:blipFill>
        <p:spPr>
          <a:xfrm>
            <a:off x="399600" y="2232000"/>
            <a:ext cx="3704040" cy="3455640"/>
          </a:xfrm>
          <a:prstGeom prst="rect">
            <a:avLst/>
          </a:prstGeom>
          <a:ln>
            <a:noFill/>
          </a:ln>
        </p:spPr>
      </p:pic>
      <p:pic>
        <p:nvPicPr>
          <p:cNvPr id="100" name="Image 4"/>
          <p:cNvPicPr/>
          <p:nvPr/>
        </p:nvPicPr>
        <p:blipFill>
          <a:blip r:embed="rId4"/>
          <a:stretch/>
        </p:blipFill>
        <p:spPr>
          <a:xfrm>
            <a:off x="4716016" y="1700808"/>
            <a:ext cx="4168424" cy="4994832"/>
          </a:xfrm>
          <a:prstGeom prst="rect">
            <a:avLst/>
          </a:prstGeom>
          <a:ln>
            <a:noFill/>
          </a:ln>
        </p:spPr>
      </p:pic>
      <p:sp>
        <p:nvSpPr>
          <p:cNvPr id="101" name="CustomShape 2"/>
          <p:cNvSpPr/>
          <p:nvPr/>
        </p:nvSpPr>
        <p:spPr>
          <a:xfrm>
            <a:off x="1111680" y="1124808"/>
            <a:ext cx="2446200" cy="576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200" b="0" strike="noStrike" spc="-1" dirty="0" smtClean="0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Avant…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CustomShape 2"/>
          <p:cNvSpPr/>
          <p:nvPr/>
        </p:nvSpPr>
        <p:spPr>
          <a:xfrm>
            <a:off x="5724128" y="1124808"/>
            <a:ext cx="2446200" cy="576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200" b="0" strike="noStrike" spc="-1" dirty="0" smtClean="0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Après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0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freeze">
                      <p:stCondLst>
                        <p:cond delay="indefinite"/>
                      </p:stCondLst>
                      <p:childTnLst>
                        <p:par>
                          <p:cTn id="10" fill="freeze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freeze">
                      <p:stCondLst>
                        <p:cond delay="indefinite"/>
                      </p:stCondLst>
                      <p:childTnLst>
                        <p:par>
                          <p:cTn id="14" fill="freeze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freeze">
                      <p:stCondLst>
                        <p:cond delay="indefinite"/>
                      </p:stCondLst>
                      <p:childTnLst>
                        <p:par>
                          <p:cTn id="18" fill="freeze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457200" y="188640"/>
            <a:ext cx="8227440" cy="13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600" b="0" strike="noStrike" spc="-1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Carte VFR : modifications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457200" y="1340640"/>
            <a:ext cx="8227440" cy="5254560"/>
          </a:xfrm>
          <a:prstGeom prst="rect">
            <a:avLst/>
          </a:prstGeom>
          <a:solidFill>
            <a:srgbClr val="E8E8F1"/>
          </a:solidFill>
          <a:ln w="9360">
            <a:solidFill>
              <a:srgbClr val="3333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lnSpc>
                <a:spcPct val="100000"/>
              </a:lnSpc>
              <a:buClr>
                <a:srgbClr val="00007D"/>
              </a:buClr>
              <a:buSzPct val="75000"/>
              <a:buFont typeface="Wingdings" charset="2"/>
              <a:buChar char=""/>
            </a:pPr>
            <a:r>
              <a:rPr lang="fr-FR" sz="2400" b="0" strike="noStrike" spc="-1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Suppression : N, CA, HN et itinéraires associés, transit HA-S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lnSpc>
                <a:spcPct val="100000"/>
              </a:lnSpc>
              <a:buClr>
                <a:srgbClr val="00007D"/>
              </a:buClr>
              <a:buSzPct val="75000"/>
              <a:buFont typeface="Wingdings" charset="2"/>
              <a:buChar char=""/>
            </a:pPr>
            <a:r>
              <a:rPr lang="fr-FR" sz="2400" b="0" strike="noStrike" spc="-1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Déplacement : NA, SA, SW, 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lnSpc>
                <a:spcPct val="100000"/>
              </a:lnSpc>
              <a:buClr>
                <a:srgbClr val="00007D"/>
              </a:buClr>
              <a:buSzPct val="75000"/>
              <a:buFont typeface="Wingdings" charset="2"/>
              <a:buChar char=""/>
            </a:pPr>
            <a:r>
              <a:rPr lang="fr-FR" sz="2400" b="0" strike="noStrike" spc="-1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Création : LP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lnSpc>
                <a:spcPct val="100000"/>
              </a:lnSpc>
              <a:buClr>
                <a:srgbClr val="00007D"/>
              </a:buClr>
              <a:buSzPct val="75000"/>
              <a:buFont typeface="Wingdings" charset="2"/>
              <a:buChar char=""/>
            </a:pPr>
            <a:r>
              <a:rPr lang="fr-FR" sz="2400" b="0" strike="noStrike" spc="-1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Modifications de la CTR LFMA au nord-ouest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lnSpc>
                <a:spcPct val="100000"/>
              </a:lnSpc>
              <a:buClr>
                <a:srgbClr val="00007D"/>
              </a:buClr>
              <a:buSzPct val="75000"/>
              <a:buFont typeface="Wingdings" charset="2"/>
              <a:buChar char=""/>
            </a:pPr>
            <a:r>
              <a:rPr lang="fr-FR" sz="2400" b="0" strike="noStrike" spc="-1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Suppression de la représentation des attentes hélicos de nuit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14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14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14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14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467640" y="548640"/>
            <a:ext cx="8227440" cy="13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fr-FR" sz="4000" b="0" strike="noStrike" spc="-1">
                <a:solidFill>
                  <a:srgbClr val="00005E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Modification des points VFR :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827640" y="2421000"/>
            <a:ext cx="7270560" cy="3526200"/>
          </a:xfrm>
          <a:prstGeom prst="rect">
            <a:avLst/>
          </a:prstGeom>
          <a:solidFill>
            <a:srgbClr val="E8E8F1"/>
          </a:solidFill>
          <a:ln w="9360">
            <a:solidFill>
              <a:srgbClr val="3333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fr-FR" sz="7200" b="0" strike="noStrike" spc="-1" dirty="0" smtClean="0">
                <a:solidFill>
                  <a:srgbClr val="00005E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 </a:t>
            </a:r>
            <a:r>
              <a:rPr lang="fr-FR" sz="7200" b="0" strike="noStrike" spc="-1" dirty="0">
                <a:solidFill>
                  <a:srgbClr val="00005E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Nord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467640" y="548640"/>
            <a:ext cx="8227440" cy="13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fr-FR" sz="4000" b="0" strike="noStrike" spc="-1" dirty="0">
                <a:solidFill>
                  <a:srgbClr val="00005E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Modification des points VFR </a:t>
            </a:r>
            <a:r>
              <a:rPr lang="fr-FR" sz="4000" b="0" strike="noStrike" spc="-1" dirty="0" smtClean="0">
                <a:solidFill>
                  <a:srgbClr val="00005E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(Nord):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9" name="Espace réservé du contenu 2"/>
          <p:cNvPicPr/>
          <p:nvPr/>
        </p:nvPicPr>
        <p:blipFill>
          <a:blip r:embed="rId3"/>
          <a:stretch/>
        </p:blipFill>
        <p:spPr>
          <a:xfrm>
            <a:off x="2790720" y="1981080"/>
            <a:ext cx="3560040" cy="3884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457200" y="188640"/>
            <a:ext cx="8227440" cy="172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fr-FR" sz="3600" b="0" strike="noStrike" spc="-1" dirty="0">
                <a:solidFill>
                  <a:srgbClr val="00005E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Visualisation des nouveaux points </a:t>
            </a:r>
            <a:r>
              <a:rPr lang="fr-FR" sz="3600" b="0" strike="noStrike" spc="-1" dirty="0" smtClean="0">
                <a:solidFill>
                  <a:srgbClr val="00005E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</a:t>
            </a:r>
            <a:r>
              <a:rPr lang="fr-FR" sz="3600" b="1" strike="noStrike" spc="-1" dirty="0" smtClean="0">
                <a:solidFill>
                  <a:srgbClr val="00005E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</a:t>
            </a:r>
            <a:endParaRPr lang="fr-FR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467640" y="2378880"/>
            <a:ext cx="8278920" cy="4360320"/>
          </a:xfrm>
          <a:prstGeom prst="rect">
            <a:avLst/>
          </a:prstGeom>
          <a:solidFill>
            <a:srgbClr val="E8E8F1"/>
          </a:solidFill>
          <a:ln w="9360">
            <a:solidFill>
              <a:srgbClr val="3333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80000"/>
              </a:lnSpc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12" name="Table 3"/>
          <p:cNvGraphicFramePr/>
          <p:nvPr/>
        </p:nvGraphicFramePr>
        <p:xfrm>
          <a:off x="467640" y="2174040"/>
          <a:ext cx="8136720" cy="1037844"/>
        </p:xfrm>
        <a:graphic>
          <a:graphicData uri="http://schemas.openxmlformats.org/drawingml/2006/table">
            <a:tbl>
              <a:tblPr/>
              <a:tblGrid>
                <a:gridCol w="1512000"/>
                <a:gridCol w="1852200"/>
                <a:gridCol w="2459520"/>
                <a:gridCol w="2313000"/>
              </a:tblGrid>
              <a:tr h="535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1500 ft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040°/13,3 NM MTG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43°33'18"N - 005°17'02" E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Ventabren (intersection A8 et D19)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999FF"/>
                    </a:solidFill>
                  </a:tcPr>
                </a:tc>
              </a:tr>
            </a:tbl>
          </a:graphicData>
        </a:graphic>
      </p:graphicFrame>
      <p:pic>
        <p:nvPicPr>
          <p:cNvPr id="113" name="Image 2"/>
          <p:cNvPicPr/>
          <p:nvPr/>
        </p:nvPicPr>
        <p:blipFill>
          <a:blip r:embed="rId2"/>
          <a:stretch/>
        </p:blipFill>
        <p:spPr>
          <a:xfrm>
            <a:off x="2051640" y="3161520"/>
            <a:ext cx="4534200" cy="351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11">
                                            <p:txEl>
                                              <p:p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11">
                                            <p:txEl>
                                              <p:p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57200" y="188640"/>
            <a:ext cx="8227440" cy="172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fr-FR" sz="3600" b="0" strike="noStrike" spc="-1" dirty="0">
                <a:solidFill>
                  <a:srgbClr val="00005E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Visualisation des nouveaux points </a:t>
            </a:r>
            <a:r>
              <a:rPr lang="fr-FR" sz="3600" b="0" strike="noStrike" spc="-1" dirty="0" smtClean="0">
                <a:solidFill>
                  <a:srgbClr val="00005E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</a:t>
            </a:r>
            <a:r>
              <a:rPr lang="fr-FR" sz="3600" b="1" strike="noStrike" spc="-1" dirty="0" smtClean="0">
                <a:solidFill>
                  <a:srgbClr val="00005E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LP</a:t>
            </a:r>
            <a:endParaRPr lang="fr-FR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467640" y="2378880"/>
            <a:ext cx="8278920" cy="4360320"/>
          </a:xfrm>
          <a:prstGeom prst="rect">
            <a:avLst/>
          </a:prstGeom>
          <a:solidFill>
            <a:srgbClr val="E8E8F1"/>
          </a:solidFill>
          <a:ln w="9360">
            <a:solidFill>
              <a:srgbClr val="3333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80000"/>
              </a:lnSpc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16" name="Table 3"/>
          <p:cNvGraphicFramePr/>
          <p:nvPr/>
        </p:nvGraphicFramePr>
        <p:xfrm>
          <a:off x="467640" y="2174040"/>
          <a:ext cx="8136720" cy="722376"/>
        </p:xfrm>
        <a:graphic>
          <a:graphicData uri="http://schemas.openxmlformats.org/drawingml/2006/table">
            <a:tbl>
              <a:tblPr/>
              <a:tblGrid>
                <a:gridCol w="1512000"/>
                <a:gridCol w="1852200"/>
                <a:gridCol w="2459520"/>
                <a:gridCol w="2313000"/>
              </a:tblGrid>
              <a:tr h="535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1700 ft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036°/17 NM MTG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43°36‘59"N - 005°18‘54" E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Saint Cannat- La Pile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999FF"/>
                    </a:solidFill>
                  </a:tcPr>
                </a:tc>
              </a:tr>
            </a:tbl>
          </a:graphicData>
        </a:graphic>
      </p:graphicFrame>
      <p:pic>
        <p:nvPicPr>
          <p:cNvPr id="117" name="Image 1"/>
          <p:cNvPicPr/>
          <p:nvPr/>
        </p:nvPicPr>
        <p:blipFill>
          <a:blip r:embed="rId2"/>
          <a:stretch/>
        </p:blipFill>
        <p:spPr>
          <a:xfrm>
            <a:off x="1763640" y="2853000"/>
            <a:ext cx="5004360" cy="3886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15">
                                            <p:txEl>
                                              <p:p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15">
                                            <p:txEl>
                                              <p:p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457200" y="-27360"/>
            <a:ext cx="8227440" cy="13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4000" b="0" strike="noStrike" spc="-1">
                <a:solidFill>
                  <a:srgbClr val="00005E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Découpe de la CTR LFMA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457200" y="980640"/>
            <a:ext cx="8433000" cy="5758560"/>
          </a:xfrm>
          <a:prstGeom prst="rect">
            <a:avLst/>
          </a:prstGeom>
          <a:solidFill>
            <a:srgbClr val="E8E8F1"/>
          </a:solidFill>
          <a:ln w="9360">
            <a:solidFill>
              <a:srgbClr val="3333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8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lnSpc>
                <a:spcPct val="80000"/>
              </a:lnSpc>
              <a:buClr>
                <a:srgbClr val="00007D"/>
              </a:buClr>
              <a:buSzPct val="75000"/>
              <a:buFont typeface="Wingdings" charset="2"/>
              <a:buChar char="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Parallèle au nouvel axe NB-NA (019°)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0" name="Image 1"/>
          <p:cNvPicPr/>
          <p:nvPr/>
        </p:nvPicPr>
        <p:blipFill>
          <a:blip r:embed="rId3"/>
          <a:stretch/>
        </p:blipFill>
        <p:spPr>
          <a:xfrm>
            <a:off x="918000" y="1556640"/>
            <a:ext cx="5335200" cy="5038920"/>
          </a:xfrm>
          <a:prstGeom prst="rect">
            <a:avLst/>
          </a:prstGeom>
          <a:ln>
            <a:noFill/>
          </a:ln>
        </p:spPr>
      </p:pic>
      <p:sp>
        <p:nvSpPr>
          <p:cNvPr id="121" name="CustomShape 3"/>
          <p:cNvSpPr/>
          <p:nvPr/>
        </p:nvSpPr>
        <p:spPr>
          <a:xfrm>
            <a:off x="3216960" y="3213000"/>
            <a:ext cx="3368880" cy="63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40">
            <a:solidFill>
              <a:schemeClr val="tx1">
                <a:lumMod val="95000"/>
                <a:lumOff val="5000"/>
              </a:schemeClr>
            </a:solidFill>
            <a:round/>
            <a:head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CustomShape 4"/>
          <p:cNvSpPr/>
          <p:nvPr/>
        </p:nvSpPr>
        <p:spPr>
          <a:xfrm>
            <a:off x="6588360" y="3492360"/>
            <a:ext cx="2158200" cy="575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Largeur maximale du polygone : 0,60 NM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5"/>
          <p:cNvSpPr/>
          <p:nvPr/>
        </p:nvSpPr>
        <p:spPr>
          <a:xfrm>
            <a:off x="6588360" y="4185000"/>
            <a:ext cx="1149840" cy="6364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Point de découpe :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FR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 43°33'54.84"N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 5°19'4.27" 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6"/>
          <p:cNvSpPr/>
          <p:nvPr/>
        </p:nvSpPr>
        <p:spPr>
          <a:xfrm flipV="1">
            <a:off x="2051640" y="4643280"/>
            <a:ext cx="645840" cy="5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40">
            <a:solidFill>
              <a:schemeClr val="tx1">
                <a:lumMod val="95000"/>
                <a:lumOff val="5000"/>
              </a:schemeClr>
            </a:solidFill>
            <a:round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7"/>
          <p:cNvSpPr/>
          <p:nvPr/>
        </p:nvSpPr>
        <p:spPr>
          <a:xfrm>
            <a:off x="2087280" y="5085360"/>
            <a:ext cx="2914560" cy="10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1,20 NM entre le nouvel axe NB-NA et la CTR LFMA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 l’écart minimal que nous avons actuellement (au Nord)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8"/>
          <p:cNvSpPr/>
          <p:nvPr/>
        </p:nvSpPr>
        <p:spPr>
          <a:xfrm>
            <a:off x="3762000" y="2977560"/>
            <a:ext cx="406800" cy="271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9"/>
          <p:cNvSpPr/>
          <p:nvPr/>
        </p:nvSpPr>
        <p:spPr>
          <a:xfrm>
            <a:off x="2915640" y="4550760"/>
            <a:ext cx="501840" cy="271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AW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10"/>
          <p:cNvSpPr/>
          <p:nvPr/>
        </p:nvSpPr>
        <p:spPr>
          <a:xfrm>
            <a:off x="3168000" y="1628640"/>
            <a:ext cx="406800" cy="271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LP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11"/>
          <p:cNvSpPr/>
          <p:nvPr/>
        </p:nvSpPr>
        <p:spPr>
          <a:xfrm>
            <a:off x="2375640" y="3369240"/>
            <a:ext cx="406800" cy="271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12"/>
          <p:cNvSpPr/>
          <p:nvPr/>
        </p:nvSpPr>
        <p:spPr>
          <a:xfrm>
            <a:off x="1547640" y="4224240"/>
            <a:ext cx="406800" cy="271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13"/>
          <p:cNvSpPr/>
          <p:nvPr/>
        </p:nvSpPr>
        <p:spPr>
          <a:xfrm>
            <a:off x="2796480" y="1556640"/>
            <a:ext cx="285840" cy="271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14"/>
          <p:cNvSpPr/>
          <p:nvPr/>
        </p:nvSpPr>
        <p:spPr>
          <a:xfrm>
            <a:off x="1852560" y="3369240"/>
            <a:ext cx="406800" cy="271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 additive="repl">
                                        <p:cTn id="1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circle(in)">
                                      <p:cBhvr additive="repl">
                                        <p:cTn id="18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circle(in)">
                                      <p:cBhvr additive="repl">
                                        <p:cTn id="31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18997</TotalTime>
  <Words>646</Words>
  <Application>Microsoft Office PowerPoint</Application>
  <PresentationFormat>On-screen Show (4:3)</PresentationFormat>
  <Paragraphs>146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Sylvie VISSIO</dc:creator>
  <cp:lastModifiedBy>Bastien LATGE</cp:lastModifiedBy>
  <cp:revision>284</cp:revision>
  <cp:lastPrinted>2014-10-29T13:32:11Z</cp:lastPrinted>
  <dcterms:created xsi:type="dcterms:W3CDTF">2014-10-22T06:32:49Z</dcterms:created>
  <dcterms:modified xsi:type="dcterms:W3CDTF">2016-11-06T10:22:45Z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HP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9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32</vt:i4>
  </property>
</Properties>
</file>